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45" r:id="rId3"/>
    <p:sldId id="294" r:id="rId4"/>
    <p:sldId id="355" r:id="rId5"/>
    <p:sldId id="296" r:id="rId6"/>
    <p:sldId id="278" r:id="rId7"/>
    <p:sldId id="274" r:id="rId8"/>
    <p:sldId id="276" r:id="rId9"/>
    <p:sldId id="277" r:id="rId10"/>
    <p:sldId id="291" r:id="rId11"/>
    <p:sldId id="273" r:id="rId12"/>
    <p:sldId id="290" r:id="rId13"/>
    <p:sldId id="368" r:id="rId14"/>
    <p:sldId id="295" r:id="rId15"/>
    <p:sldId id="300" r:id="rId16"/>
    <p:sldId id="292" r:id="rId17"/>
    <p:sldId id="36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6600"/>
    <a:srgbClr val="FF0000"/>
    <a:srgbClr val="4D4D4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>
        <p:scale>
          <a:sx n="66" d="100"/>
          <a:sy n="66" d="100"/>
        </p:scale>
        <p:origin x="-1746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spcBef>
                <a:spcPct val="50000"/>
              </a:spcBef>
              <a:defRPr sz="1200" smtClean="0"/>
            </a:lvl1pPr>
          </a:lstStyle>
          <a:p>
            <a:pPr>
              <a:defRPr/>
            </a:pPr>
            <a:fld id="{D5012BAB-737C-4007-9A8E-97C0CA6745FA}" type="datetimeFigureOut">
              <a:rPr lang="en-US"/>
              <a:pPr>
                <a:defRPr/>
              </a:pPr>
              <a:t>10/21/2012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spcBef>
                <a:spcPct val="50000"/>
              </a:spcBef>
              <a:defRPr sz="1200" smtClean="0"/>
            </a:lvl1pPr>
          </a:lstStyle>
          <a:p>
            <a:pPr>
              <a:defRPr/>
            </a:pPr>
            <a:fld id="{1A3B71F0-90FE-48DD-89CF-FD4CEFD6C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82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01115F01-082C-4B25-8915-5C0F80F3C007}" type="slidenum">
              <a:rPr lang="en-US" sz="1200"/>
              <a:pPr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3DB68D59-C6AC-43B0-98F7-A99C6A013D54}" type="slidenum">
              <a:rPr lang="en-US" sz="1200"/>
              <a:pPr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98095C87-2B43-4F2D-811C-F21B9B11D61E}" type="slidenum">
              <a:rPr lang="en-US" sz="1200"/>
              <a:pPr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5EA6B45B-2272-4CE1-B788-5637FCD03026}" type="slidenum">
              <a:rPr lang="en-US" sz="1200"/>
              <a:pPr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0847BE2E-28DD-4576-A05B-6DF5064BC0F5}" type="slidenum">
              <a:rPr lang="en-US" sz="1200"/>
              <a:pPr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0B7410-07B1-4197-BCA4-9DE1461C5BBB}" type="slidenum">
              <a:rPr lang="en-US" sz="1200"/>
              <a:pPr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D7FEB3F1-59CC-4F90-B65F-311E656F37B2}" type="slidenum">
              <a:rPr lang="en-US" sz="1200"/>
              <a:pPr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462903CC-C9B4-4870-B9C3-82198780ED34}" type="slidenum">
              <a:rPr lang="en-US" sz="1200"/>
              <a:pPr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EC140567-41C4-4635-842C-4B221B400B33}" type="slidenum">
              <a:rPr lang="en-US" sz="1200"/>
              <a:pPr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87EFC8DF-E9ED-4819-8068-EBB45E89E0D9}" type="slidenum">
              <a:rPr lang="en-US" sz="1200"/>
              <a:pPr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6874DAF-FDE8-4237-97EF-003EF1BA5372}" type="slidenum">
              <a:rPr lang="en-US" sz="1200"/>
              <a:pPr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28115DB0-1003-462B-9B92-2E3028F76FDC}" type="slidenum">
              <a:rPr lang="en-US" sz="1200"/>
              <a:pPr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FC020A2D-7829-462B-8CF9-029AD7C14FB7}" type="slidenum">
              <a:rPr lang="en-US" sz="1200"/>
              <a:pPr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1A139FA7-CD7A-41ED-BCC3-A6B24759B6A6}" type="slidenum">
              <a:rPr lang="en-US" sz="1200"/>
              <a:pPr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20C6247-81FD-45AA-B4C2-2FFAD2E57193}" type="slidenum">
              <a:rPr lang="en-US" sz="1200"/>
              <a:pPr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5D3E9D73-D533-4717-9798-8141E0ACF234}" type="slidenum">
              <a:rPr lang="en-US" sz="1200"/>
              <a:pPr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7CB7F-98A7-45EB-BA1A-A8905DB35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72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28DF5-8A65-4490-A428-3B403BF62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7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B63C1-DE32-4DBF-A2BD-631A163E8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84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639A3-E907-4DCC-B34B-C2E625698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3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A7A8D-861A-49D1-AFE3-E5B970969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1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F0C5A-1FBA-485F-8BCB-699900CC0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8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4561-FEA4-43C3-9FF9-B290C0A5F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8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33540-B97C-4C1E-954A-2DDD052A7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9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F3240-27DB-4958-91FC-684BDEC36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9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868C0-99BC-412A-BC91-76253E642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9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CF2CB-9C43-475E-B99C-0E4ECF575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1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16389-04EF-422F-9A60-18DF4E953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38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4DCFA3E-AA1E-41E1-A0B5-E5D52E57A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7" descr="nz3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"/>
            <a:ext cx="6019800" cy="1143000"/>
          </a:xfrm>
        </p:spPr>
        <p:txBody>
          <a:bodyPr/>
          <a:lstStyle/>
          <a:p>
            <a:pPr>
              <a:defRPr/>
            </a:pPr>
            <a:r>
              <a:rPr lang="en-US" sz="4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Electron </a:t>
            </a:r>
            <a:r>
              <a:rPr lang="en-US" sz="4000" u="sng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Orbitals</a:t>
            </a:r>
            <a:endParaRPr lang="en-US" sz="4000" u="sng" dirty="0">
              <a:solidFill>
                <a:srgbClr val="0000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363" name="Text Box 8"/>
          <p:cNvSpPr txBox="1">
            <a:spLocks noChangeArrowheads="1"/>
          </p:cNvSpPr>
          <p:nvPr/>
        </p:nvSpPr>
        <p:spPr bwMode="auto">
          <a:xfrm>
            <a:off x="5867400" y="6477000"/>
            <a:ext cx="3095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400">
                <a:solidFill>
                  <a:srgbClr val="000066"/>
                </a:solidFill>
              </a:rPr>
              <a:t>Cartoon courtesy of lab-initio.com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4876800" cy="457200"/>
          </a:xfrm>
        </p:spPr>
        <p:txBody>
          <a:bodyPr/>
          <a:lstStyle/>
          <a:p>
            <a:pPr>
              <a:defRPr/>
            </a:pPr>
            <a:r>
              <a:rPr lang="en-US" sz="3200" u="sng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Shape of f </a:t>
            </a:r>
            <a:r>
              <a:rPr lang="en-US" sz="3200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orbitals</a:t>
            </a:r>
            <a:endParaRPr lang="en-US" sz="3200" u="sng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3795" name="Picture 5" descr="f_orbital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4400"/>
            <a:ext cx="7639050" cy="573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787" name="Group 235"/>
          <p:cNvGraphicFramePr>
            <a:graphicFrameLocks noGrp="1"/>
          </p:cNvGraphicFramePr>
          <p:nvPr>
            <p:ph idx="1"/>
          </p:nvPr>
        </p:nvGraphicFramePr>
        <p:xfrm>
          <a:off x="457200" y="1136651"/>
          <a:ext cx="8305799" cy="4502149"/>
        </p:xfrm>
        <a:graphic>
          <a:graphicData uri="http://schemas.openxmlformats.org/drawingml/2006/table">
            <a:tbl>
              <a:tblPr>
                <a:effectLst>
                  <a:outerShdw blurRad="50800" dist="889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058582"/>
                <a:gridCol w="1872876"/>
                <a:gridCol w="1964485"/>
                <a:gridCol w="1660821"/>
                <a:gridCol w="1749035"/>
              </a:tblGrid>
              <a:tr h="1261916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Energy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Level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Orbital type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in the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energy level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types = 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Number of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orbitals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Number of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Electrons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Number of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electrons per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Energy level (2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0092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62506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946437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30369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726" name="Rectangle 174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219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Energy Levels, </a:t>
            </a:r>
            <a:r>
              <a:rPr lang="en-US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Orbitals</a:t>
            </a:r>
            <a:r>
              <a:rPr lang="en-US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Electrons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0" y="2438400"/>
            <a:ext cx="1828800" cy="365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29000" y="2438400"/>
            <a:ext cx="1905000" cy="365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35846" name="Rounded Rectangle 11"/>
          <p:cNvSpPr>
            <a:spLocks noChangeArrowheads="1"/>
          </p:cNvSpPr>
          <p:nvPr/>
        </p:nvSpPr>
        <p:spPr bwMode="auto">
          <a:xfrm>
            <a:off x="1447800" y="3962400"/>
            <a:ext cx="1828800" cy="461963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0" y="2819400"/>
            <a:ext cx="1828800" cy="6397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380038" y="2438400"/>
            <a:ext cx="1646237" cy="365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040563" y="2438400"/>
            <a:ext cx="1646237" cy="365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413125" y="2819400"/>
            <a:ext cx="1920875" cy="6397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364163" y="2819400"/>
            <a:ext cx="1646237" cy="6397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040563" y="2819400"/>
            <a:ext cx="1646237" cy="6397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0" y="3505200"/>
            <a:ext cx="1828800" cy="8223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413125" y="3505200"/>
            <a:ext cx="1920875" cy="8223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410200" y="3505200"/>
            <a:ext cx="1554163" cy="8223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040563" y="3505200"/>
            <a:ext cx="1646237" cy="8223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524000" y="4419600"/>
            <a:ext cx="1828800" cy="11890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413125" y="4419600"/>
            <a:ext cx="1920875" cy="11890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364163" y="4419600"/>
            <a:ext cx="1646237" cy="11890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7040563" y="4419600"/>
            <a:ext cx="1646237" cy="11890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u="sng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Orbital filling table</a:t>
            </a:r>
          </a:p>
        </p:txBody>
      </p:sp>
      <p:pic>
        <p:nvPicPr>
          <p:cNvPr id="37891" name="Picture 5" descr="OrbitalTabl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800"/>
            <a:ext cx="7639050" cy="573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9000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u="sng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An Alternate view</a:t>
            </a:r>
            <a:endParaRPr lang="en-US" dirty="0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990600"/>
            <a:ext cx="3733800" cy="5590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297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Electron Spin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457200" y="838200"/>
            <a:ext cx="78644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Electron spin 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describes the behavior (direction of spin) of an electron within a magnetic field.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533400" y="2667000"/>
            <a:ext cx="7178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Possibilities for electron spin:</a:t>
            </a:r>
          </a:p>
        </p:txBody>
      </p:sp>
      <p:graphicFrame>
        <p:nvGraphicFramePr>
          <p:cNvPr id="79881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1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4800600" y="3657600"/>
          <a:ext cx="1066800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2" name="Equation" r:id="rId6" imgW="253800" imgH="393480" progId="">
                  <p:embed/>
                </p:oleObj>
              </mc:Choice>
              <mc:Fallback>
                <p:oleObj name="Equation" r:id="rId6" imgW="253800" imgH="39348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657600"/>
                        <a:ext cx="1066800" cy="165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3048000" y="3657600"/>
          <a:ext cx="1066800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3" name="Equation" r:id="rId8" imgW="253800" imgH="393480" progId="">
                  <p:embed/>
                </p:oleObj>
              </mc:Choice>
              <mc:Fallback>
                <p:oleObj name="Equation" r:id="rId8" imgW="253800" imgH="39348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657600"/>
                        <a:ext cx="1066800" cy="165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Pauli Exclusion Principle</a:t>
            </a:r>
          </a:p>
        </p:txBody>
      </p:sp>
      <p:pic>
        <p:nvPicPr>
          <p:cNvPr id="84996" name="Picture 4" descr="nobelpauli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828800"/>
            <a:ext cx="2478088" cy="350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3352800" y="1447800"/>
            <a:ext cx="5334000" cy="1828800"/>
          </a:xfrm>
          <a:prstGeom prst="wedgeRoundRectCallout">
            <a:avLst>
              <a:gd name="adj1" fmla="val -53903"/>
              <a:gd name="adj2" fmla="val 77846"/>
              <a:gd name="adj3" fmla="val 16667"/>
            </a:avLst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Two electrons occupying the same orbital must have </a:t>
            </a:r>
            <a:r>
              <a:rPr lang="en-US" sz="3200" i="1" u="sng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opposite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 spins</a:t>
            </a:r>
          </a:p>
          <a:p>
            <a:pPr algn="ctr" eaLnBrk="0" hangingPunct="0"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990600" y="5410200"/>
            <a:ext cx="1703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Wolfgang </a:t>
            </a:r>
          </a:p>
          <a:p>
            <a:pPr algn="ctr" eaLnBrk="0" hangingPunct="0"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Pauli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Electron configuration of the elements of the first three series</a:t>
            </a:r>
          </a:p>
        </p:txBody>
      </p:sp>
      <p:pic>
        <p:nvPicPr>
          <p:cNvPr id="83971" name="Picture 5" descr="config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1681163"/>
            <a:ext cx="906780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82" name="Group 2"/>
          <p:cNvGraphicFramePr>
            <a:graphicFrameLocks noGrp="1"/>
          </p:cNvGraphicFramePr>
          <p:nvPr>
            <p:ph idx="1"/>
          </p:nvPr>
        </p:nvGraphicFramePr>
        <p:xfrm>
          <a:off x="304800" y="228600"/>
          <a:ext cx="8610600" cy="6574339"/>
        </p:xfrm>
        <a:graphic>
          <a:graphicData uri="http://schemas.openxmlformats.org/drawingml/2006/table">
            <a:tbl>
              <a:tblPr/>
              <a:tblGrid>
                <a:gridCol w="1274763"/>
                <a:gridCol w="1562100"/>
                <a:gridCol w="4054475"/>
                <a:gridCol w="1719262"/>
              </a:tblGrid>
              <a:tr h="72224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Element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Configuration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notation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Orbital notation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Noble gas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notation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4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Lithium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1s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2s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____     ____     ____     ____     ____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  1s          2s                     2p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[He]2s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4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Beryllium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1s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2s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____     ____     ____     ____     ____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  1s          2s                     2p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[He]2s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4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Boron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1s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2s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2p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____     ____     ____     ____     ____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  1s          2s                     2p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[He]2s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4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Carbon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1s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2s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2p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____     ____     ____     ____     ____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  1s          2s                     2p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[He]2s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4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Nitrogen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1s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2s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2p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____     ____     ____     ____     ____                   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  1s         2s                      2p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[He]2s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4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Oxygen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1s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2s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2p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____     ____     ____     ____     ____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  1s         2s                      2p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[He]2s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4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Fluorine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1s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2s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2p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____     ____     ____     ____     ____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  1s         2s                      2p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[He]2s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4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Neon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1s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2s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2p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____     ____     ____     ____     ____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  1s         2s                      2p</a:t>
                      </a: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[He]2s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134" name="Line 54"/>
          <p:cNvSpPr>
            <a:spLocks noChangeShapeType="1"/>
          </p:cNvSpPr>
          <p:nvPr/>
        </p:nvSpPr>
        <p:spPr bwMode="auto">
          <a:xfrm flipV="1">
            <a:off x="3810000" y="10668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5" name="Line 55"/>
          <p:cNvSpPr>
            <a:spLocks noChangeShapeType="1"/>
          </p:cNvSpPr>
          <p:nvPr/>
        </p:nvSpPr>
        <p:spPr bwMode="auto">
          <a:xfrm>
            <a:off x="3962400" y="10668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6" name="Line 56"/>
          <p:cNvSpPr>
            <a:spLocks noChangeShapeType="1"/>
          </p:cNvSpPr>
          <p:nvPr/>
        </p:nvSpPr>
        <p:spPr bwMode="auto">
          <a:xfrm flipV="1">
            <a:off x="4419600" y="10668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7" name="Line 57"/>
          <p:cNvSpPr>
            <a:spLocks noChangeShapeType="1"/>
          </p:cNvSpPr>
          <p:nvPr/>
        </p:nvSpPr>
        <p:spPr bwMode="auto">
          <a:xfrm flipV="1">
            <a:off x="3810000" y="17526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8" name="Line 58"/>
          <p:cNvSpPr>
            <a:spLocks noChangeShapeType="1"/>
          </p:cNvSpPr>
          <p:nvPr/>
        </p:nvSpPr>
        <p:spPr bwMode="auto">
          <a:xfrm flipV="1">
            <a:off x="4419600" y="17526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9" name="Line 59"/>
          <p:cNvSpPr>
            <a:spLocks noChangeShapeType="1"/>
          </p:cNvSpPr>
          <p:nvPr/>
        </p:nvSpPr>
        <p:spPr bwMode="auto">
          <a:xfrm flipV="1">
            <a:off x="3810000" y="25146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0" name="Line 60"/>
          <p:cNvSpPr>
            <a:spLocks noChangeShapeType="1"/>
          </p:cNvSpPr>
          <p:nvPr/>
        </p:nvSpPr>
        <p:spPr bwMode="auto">
          <a:xfrm flipV="1">
            <a:off x="4419600" y="25146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1" name="Line 61"/>
          <p:cNvSpPr>
            <a:spLocks noChangeShapeType="1"/>
          </p:cNvSpPr>
          <p:nvPr/>
        </p:nvSpPr>
        <p:spPr bwMode="auto">
          <a:xfrm flipV="1">
            <a:off x="5105400" y="25146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2" name="Line 62"/>
          <p:cNvSpPr>
            <a:spLocks noChangeShapeType="1"/>
          </p:cNvSpPr>
          <p:nvPr/>
        </p:nvSpPr>
        <p:spPr bwMode="auto">
          <a:xfrm flipV="1">
            <a:off x="3810000" y="32004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3" name="Line 63"/>
          <p:cNvSpPr>
            <a:spLocks noChangeShapeType="1"/>
          </p:cNvSpPr>
          <p:nvPr/>
        </p:nvSpPr>
        <p:spPr bwMode="auto">
          <a:xfrm flipV="1">
            <a:off x="4419600" y="32004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4" name="Line 64"/>
          <p:cNvSpPr>
            <a:spLocks noChangeShapeType="1"/>
          </p:cNvSpPr>
          <p:nvPr/>
        </p:nvSpPr>
        <p:spPr bwMode="auto">
          <a:xfrm flipV="1">
            <a:off x="5105400" y="32004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5" name="Line 65"/>
          <p:cNvSpPr>
            <a:spLocks noChangeShapeType="1"/>
          </p:cNvSpPr>
          <p:nvPr/>
        </p:nvSpPr>
        <p:spPr bwMode="auto">
          <a:xfrm flipV="1">
            <a:off x="5715000" y="32004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6" name="Line 66"/>
          <p:cNvSpPr>
            <a:spLocks noChangeShapeType="1"/>
          </p:cNvSpPr>
          <p:nvPr/>
        </p:nvSpPr>
        <p:spPr bwMode="auto">
          <a:xfrm flipV="1">
            <a:off x="3810000" y="39624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7" name="Line 67"/>
          <p:cNvSpPr>
            <a:spLocks noChangeShapeType="1"/>
          </p:cNvSpPr>
          <p:nvPr/>
        </p:nvSpPr>
        <p:spPr bwMode="auto">
          <a:xfrm flipV="1">
            <a:off x="3810000" y="47244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8" name="Line 68"/>
          <p:cNvSpPr>
            <a:spLocks noChangeShapeType="1"/>
          </p:cNvSpPr>
          <p:nvPr/>
        </p:nvSpPr>
        <p:spPr bwMode="auto">
          <a:xfrm flipV="1">
            <a:off x="3810000" y="54102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9" name="Line 69"/>
          <p:cNvSpPr>
            <a:spLocks noChangeShapeType="1"/>
          </p:cNvSpPr>
          <p:nvPr/>
        </p:nvSpPr>
        <p:spPr bwMode="auto">
          <a:xfrm flipV="1">
            <a:off x="3810000" y="60960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0" name="Line 70"/>
          <p:cNvSpPr>
            <a:spLocks noChangeShapeType="1"/>
          </p:cNvSpPr>
          <p:nvPr/>
        </p:nvSpPr>
        <p:spPr bwMode="auto">
          <a:xfrm flipV="1">
            <a:off x="4419600" y="39624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1" name="Line 71"/>
          <p:cNvSpPr>
            <a:spLocks noChangeShapeType="1"/>
          </p:cNvSpPr>
          <p:nvPr/>
        </p:nvSpPr>
        <p:spPr bwMode="auto">
          <a:xfrm flipV="1">
            <a:off x="4419600" y="47244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2" name="Line 72"/>
          <p:cNvSpPr>
            <a:spLocks noChangeShapeType="1"/>
          </p:cNvSpPr>
          <p:nvPr/>
        </p:nvSpPr>
        <p:spPr bwMode="auto">
          <a:xfrm flipV="1">
            <a:off x="4419600" y="54102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3" name="Line 73"/>
          <p:cNvSpPr>
            <a:spLocks noChangeShapeType="1"/>
          </p:cNvSpPr>
          <p:nvPr/>
        </p:nvSpPr>
        <p:spPr bwMode="auto">
          <a:xfrm flipV="1">
            <a:off x="4419600" y="60960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4" name="Line 74"/>
          <p:cNvSpPr>
            <a:spLocks noChangeShapeType="1"/>
          </p:cNvSpPr>
          <p:nvPr/>
        </p:nvSpPr>
        <p:spPr bwMode="auto">
          <a:xfrm flipV="1">
            <a:off x="5105400" y="39624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5" name="Line 75"/>
          <p:cNvSpPr>
            <a:spLocks noChangeShapeType="1"/>
          </p:cNvSpPr>
          <p:nvPr/>
        </p:nvSpPr>
        <p:spPr bwMode="auto">
          <a:xfrm flipV="1">
            <a:off x="5105400" y="47244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6" name="Line 76"/>
          <p:cNvSpPr>
            <a:spLocks noChangeShapeType="1"/>
          </p:cNvSpPr>
          <p:nvPr/>
        </p:nvSpPr>
        <p:spPr bwMode="auto">
          <a:xfrm flipV="1">
            <a:off x="5105400" y="54102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7" name="Line 77"/>
          <p:cNvSpPr>
            <a:spLocks noChangeShapeType="1"/>
          </p:cNvSpPr>
          <p:nvPr/>
        </p:nvSpPr>
        <p:spPr bwMode="auto">
          <a:xfrm flipV="1">
            <a:off x="5105400" y="60960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8" name="Line 78"/>
          <p:cNvSpPr>
            <a:spLocks noChangeShapeType="1"/>
          </p:cNvSpPr>
          <p:nvPr/>
        </p:nvSpPr>
        <p:spPr bwMode="auto">
          <a:xfrm flipV="1">
            <a:off x="5715000" y="39624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9" name="Line 79"/>
          <p:cNvSpPr>
            <a:spLocks noChangeShapeType="1"/>
          </p:cNvSpPr>
          <p:nvPr/>
        </p:nvSpPr>
        <p:spPr bwMode="auto">
          <a:xfrm flipV="1">
            <a:off x="5715000" y="47244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0" name="Line 80"/>
          <p:cNvSpPr>
            <a:spLocks noChangeShapeType="1"/>
          </p:cNvSpPr>
          <p:nvPr/>
        </p:nvSpPr>
        <p:spPr bwMode="auto">
          <a:xfrm flipV="1">
            <a:off x="5715000" y="54102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1" name="Line 81"/>
          <p:cNvSpPr>
            <a:spLocks noChangeShapeType="1"/>
          </p:cNvSpPr>
          <p:nvPr/>
        </p:nvSpPr>
        <p:spPr bwMode="auto">
          <a:xfrm flipV="1">
            <a:off x="5715000" y="60960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2" name="Line 82"/>
          <p:cNvSpPr>
            <a:spLocks noChangeShapeType="1"/>
          </p:cNvSpPr>
          <p:nvPr/>
        </p:nvSpPr>
        <p:spPr bwMode="auto">
          <a:xfrm flipV="1">
            <a:off x="6400800" y="39624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3" name="Line 83"/>
          <p:cNvSpPr>
            <a:spLocks noChangeShapeType="1"/>
          </p:cNvSpPr>
          <p:nvPr/>
        </p:nvSpPr>
        <p:spPr bwMode="auto">
          <a:xfrm flipV="1">
            <a:off x="6400800" y="47244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4" name="Line 84"/>
          <p:cNvSpPr>
            <a:spLocks noChangeShapeType="1"/>
          </p:cNvSpPr>
          <p:nvPr/>
        </p:nvSpPr>
        <p:spPr bwMode="auto">
          <a:xfrm flipV="1">
            <a:off x="6400800" y="54102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5" name="Line 85"/>
          <p:cNvSpPr>
            <a:spLocks noChangeShapeType="1"/>
          </p:cNvSpPr>
          <p:nvPr/>
        </p:nvSpPr>
        <p:spPr bwMode="auto">
          <a:xfrm flipV="1">
            <a:off x="6400800" y="60960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6" name="Line 86"/>
          <p:cNvSpPr>
            <a:spLocks noChangeShapeType="1"/>
          </p:cNvSpPr>
          <p:nvPr/>
        </p:nvSpPr>
        <p:spPr bwMode="auto">
          <a:xfrm>
            <a:off x="3962400" y="17526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7" name="Line 87"/>
          <p:cNvSpPr>
            <a:spLocks noChangeShapeType="1"/>
          </p:cNvSpPr>
          <p:nvPr/>
        </p:nvSpPr>
        <p:spPr bwMode="auto">
          <a:xfrm>
            <a:off x="3962400" y="25146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8" name="Line 88"/>
          <p:cNvSpPr>
            <a:spLocks noChangeShapeType="1"/>
          </p:cNvSpPr>
          <p:nvPr/>
        </p:nvSpPr>
        <p:spPr bwMode="auto">
          <a:xfrm>
            <a:off x="3962400" y="32004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9" name="Line 89"/>
          <p:cNvSpPr>
            <a:spLocks noChangeShapeType="1"/>
          </p:cNvSpPr>
          <p:nvPr/>
        </p:nvSpPr>
        <p:spPr bwMode="auto">
          <a:xfrm>
            <a:off x="3962400" y="39624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0" name="Line 90"/>
          <p:cNvSpPr>
            <a:spLocks noChangeShapeType="1"/>
          </p:cNvSpPr>
          <p:nvPr/>
        </p:nvSpPr>
        <p:spPr bwMode="auto">
          <a:xfrm>
            <a:off x="3962400" y="47244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1" name="Line 91"/>
          <p:cNvSpPr>
            <a:spLocks noChangeShapeType="1"/>
          </p:cNvSpPr>
          <p:nvPr/>
        </p:nvSpPr>
        <p:spPr bwMode="auto">
          <a:xfrm>
            <a:off x="3962400" y="54102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2" name="Line 92"/>
          <p:cNvSpPr>
            <a:spLocks noChangeShapeType="1"/>
          </p:cNvSpPr>
          <p:nvPr/>
        </p:nvSpPr>
        <p:spPr bwMode="auto">
          <a:xfrm>
            <a:off x="3962400" y="60960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3" name="Line 93"/>
          <p:cNvSpPr>
            <a:spLocks noChangeShapeType="1"/>
          </p:cNvSpPr>
          <p:nvPr/>
        </p:nvSpPr>
        <p:spPr bwMode="auto">
          <a:xfrm>
            <a:off x="4572000" y="17526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4" name="Line 94"/>
          <p:cNvSpPr>
            <a:spLocks noChangeShapeType="1"/>
          </p:cNvSpPr>
          <p:nvPr/>
        </p:nvSpPr>
        <p:spPr bwMode="auto">
          <a:xfrm>
            <a:off x="4572000" y="25146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5" name="Line 95"/>
          <p:cNvSpPr>
            <a:spLocks noChangeShapeType="1"/>
          </p:cNvSpPr>
          <p:nvPr/>
        </p:nvSpPr>
        <p:spPr bwMode="auto">
          <a:xfrm>
            <a:off x="4572000" y="32004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6" name="Line 96"/>
          <p:cNvSpPr>
            <a:spLocks noChangeShapeType="1"/>
          </p:cNvSpPr>
          <p:nvPr/>
        </p:nvSpPr>
        <p:spPr bwMode="auto">
          <a:xfrm>
            <a:off x="4572000" y="39624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7" name="Line 97"/>
          <p:cNvSpPr>
            <a:spLocks noChangeShapeType="1"/>
          </p:cNvSpPr>
          <p:nvPr/>
        </p:nvSpPr>
        <p:spPr bwMode="auto">
          <a:xfrm>
            <a:off x="4572000" y="47244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8" name="Line 98"/>
          <p:cNvSpPr>
            <a:spLocks noChangeShapeType="1"/>
          </p:cNvSpPr>
          <p:nvPr/>
        </p:nvSpPr>
        <p:spPr bwMode="auto">
          <a:xfrm>
            <a:off x="4572000" y="54102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9" name="Line 99"/>
          <p:cNvSpPr>
            <a:spLocks noChangeShapeType="1"/>
          </p:cNvSpPr>
          <p:nvPr/>
        </p:nvSpPr>
        <p:spPr bwMode="auto">
          <a:xfrm>
            <a:off x="4572000" y="60960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0" name="Line 100"/>
          <p:cNvSpPr>
            <a:spLocks noChangeShapeType="1"/>
          </p:cNvSpPr>
          <p:nvPr/>
        </p:nvSpPr>
        <p:spPr bwMode="auto">
          <a:xfrm>
            <a:off x="5257800" y="47244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1" name="Line 101"/>
          <p:cNvSpPr>
            <a:spLocks noChangeShapeType="1"/>
          </p:cNvSpPr>
          <p:nvPr/>
        </p:nvSpPr>
        <p:spPr bwMode="auto">
          <a:xfrm>
            <a:off x="5257800" y="54102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2" name="Line 102"/>
          <p:cNvSpPr>
            <a:spLocks noChangeShapeType="1"/>
          </p:cNvSpPr>
          <p:nvPr/>
        </p:nvSpPr>
        <p:spPr bwMode="auto">
          <a:xfrm>
            <a:off x="5867400" y="54102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3" name="Line 103"/>
          <p:cNvSpPr>
            <a:spLocks noChangeShapeType="1"/>
          </p:cNvSpPr>
          <p:nvPr/>
        </p:nvSpPr>
        <p:spPr bwMode="auto">
          <a:xfrm>
            <a:off x="5257800" y="60960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4" name="Line 104"/>
          <p:cNvSpPr>
            <a:spLocks noChangeShapeType="1"/>
          </p:cNvSpPr>
          <p:nvPr/>
        </p:nvSpPr>
        <p:spPr bwMode="auto">
          <a:xfrm>
            <a:off x="5867400" y="60960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5" name="Line 105"/>
          <p:cNvSpPr>
            <a:spLocks noChangeShapeType="1"/>
          </p:cNvSpPr>
          <p:nvPr/>
        </p:nvSpPr>
        <p:spPr bwMode="auto">
          <a:xfrm>
            <a:off x="6553200" y="6096000"/>
            <a:ext cx="0" cy="3048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7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7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7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7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7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7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7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17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7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17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7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7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17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17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17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2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17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6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17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17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7" dur="500"/>
                                        <p:tgtEl>
                                          <p:spTgt spid="17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9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17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3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5" dur="500"/>
                                        <p:tgtEl>
                                          <p:spTgt spid="174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7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17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1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17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17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17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6" dur="500"/>
                                        <p:tgtEl>
                                          <p:spTgt spid="17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0" dur="500"/>
                                        <p:tgtEl>
                                          <p:spTgt spid="17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174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6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500"/>
                                        <p:tgtEl>
                                          <p:spTgt spid="17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500"/>
                                        <p:tgtEl>
                                          <p:spTgt spid="17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34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6" dur="500"/>
                                        <p:tgtEl>
                                          <p:spTgt spid="17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38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0" dur="500"/>
                                        <p:tgtEl>
                                          <p:spTgt spid="17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5" dur="500"/>
                                        <p:tgtEl>
                                          <p:spTgt spid="17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9" dur="500"/>
                                        <p:tgtEl>
                                          <p:spTgt spid="17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1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3" dur="500"/>
                                        <p:tgtEl>
                                          <p:spTgt spid="17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5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7" dur="500"/>
                                        <p:tgtEl>
                                          <p:spTgt spid="17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9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1" dur="500"/>
                                        <p:tgtEl>
                                          <p:spTgt spid="17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63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5" dur="500"/>
                                        <p:tgtEl>
                                          <p:spTgt spid="17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67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500"/>
                                        <p:tgtEl>
                                          <p:spTgt spid="17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71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3" dur="500"/>
                                        <p:tgtEl>
                                          <p:spTgt spid="17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5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7" dur="500"/>
                                        <p:tgtEl>
                                          <p:spTgt spid="174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2" dur="500"/>
                                        <p:tgtEl>
                                          <p:spTgt spid="17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4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6" dur="500"/>
                                        <p:tgtEl>
                                          <p:spTgt spid="17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8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0" dur="500"/>
                                        <p:tgtEl>
                                          <p:spTgt spid="17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2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4" dur="500"/>
                                        <p:tgtEl>
                                          <p:spTgt spid="174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6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8" dur="500"/>
                                        <p:tgtEl>
                                          <p:spTgt spid="17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2" dur="500"/>
                                        <p:tgtEl>
                                          <p:spTgt spid="17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04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6" dur="500"/>
                                        <p:tgtEl>
                                          <p:spTgt spid="17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8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0" dur="500"/>
                                        <p:tgtEl>
                                          <p:spTgt spid="17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12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174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16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8" dur="500"/>
                                        <p:tgtEl>
                                          <p:spTgt spid="174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4" grpId="0" animBg="1"/>
      <p:bldP spid="174135" grpId="0" animBg="1"/>
      <p:bldP spid="174136" grpId="0" animBg="1"/>
      <p:bldP spid="174137" grpId="0" animBg="1"/>
      <p:bldP spid="174138" grpId="0" animBg="1"/>
      <p:bldP spid="174139" grpId="0" animBg="1"/>
      <p:bldP spid="174140" grpId="0" animBg="1"/>
      <p:bldP spid="174141" grpId="0" animBg="1"/>
      <p:bldP spid="174142" grpId="0" animBg="1"/>
      <p:bldP spid="174143" grpId="0" animBg="1"/>
      <p:bldP spid="174144" grpId="0" animBg="1"/>
      <p:bldP spid="174145" grpId="0" animBg="1"/>
      <p:bldP spid="174146" grpId="0" animBg="1"/>
      <p:bldP spid="174147" grpId="0" animBg="1"/>
      <p:bldP spid="174148" grpId="0" animBg="1"/>
      <p:bldP spid="174149" grpId="0" animBg="1"/>
      <p:bldP spid="174150" grpId="0" animBg="1"/>
      <p:bldP spid="174151" grpId="0" animBg="1"/>
      <p:bldP spid="174152" grpId="0" animBg="1"/>
      <p:bldP spid="174153" grpId="0" animBg="1"/>
      <p:bldP spid="174154" grpId="0" animBg="1"/>
      <p:bldP spid="174155" grpId="0" animBg="1"/>
      <p:bldP spid="174156" grpId="0" animBg="1"/>
      <p:bldP spid="174157" grpId="0" animBg="1"/>
      <p:bldP spid="174158" grpId="0" animBg="1"/>
      <p:bldP spid="174159" grpId="0" animBg="1"/>
      <p:bldP spid="174160" grpId="0" animBg="1"/>
      <p:bldP spid="174161" grpId="0" animBg="1"/>
      <p:bldP spid="174162" grpId="0" animBg="1"/>
      <p:bldP spid="174163" grpId="0" animBg="1"/>
      <p:bldP spid="174164" grpId="0" animBg="1"/>
      <p:bldP spid="174165" grpId="0" animBg="1"/>
      <p:bldP spid="174166" grpId="0" animBg="1"/>
      <p:bldP spid="174167" grpId="0" animBg="1"/>
      <p:bldP spid="174168" grpId="0" animBg="1"/>
      <p:bldP spid="174169" grpId="0" animBg="1"/>
      <p:bldP spid="174170" grpId="0" animBg="1"/>
      <p:bldP spid="174171" grpId="0" animBg="1"/>
      <p:bldP spid="174172" grpId="0" animBg="1"/>
      <p:bldP spid="174173" grpId="0" animBg="1"/>
      <p:bldP spid="174174" grpId="0" animBg="1"/>
      <p:bldP spid="174175" grpId="0" animBg="1"/>
      <p:bldP spid="174176" grpId="0" animBg="1"/>
      <p:bldP spid="174177" grpId="0" animBg="1"/>
      <p:bldP spid="174178" grpId="0" animBg="1"/>
      <p:bldP spid="174179" grpId="0" animBg="1"/>
      <p:bldP spid="174180" grpId="0" animBg="1"/>
      <p:bldP spid="174181" grpId="0" animBg="1"/>
      <p:bldP spid="174182" grpId="0" animBg="1"/>
      <p:bldP spid="174183" grpId="0" animBg="1"/>
      <p:bldP spid="174184" grpId="0" animBg="1"/>
      <p:bldP spid="17418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5334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The Bohr Model of the Atom</a:t>
            </a:r>
          </a:p>
        </p:txBody>
      </p:sp>
      <p:pic>
        <p:nvPicPr>
          <p:cNvPr id="149507" name="Picture 3" descr="Boh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447800"/>
            <a:ext cx="2160588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457200" y="5105400"/>
            <a:ext cx="172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Neils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 Bohr</a:t>
            </a:r>
          </a:p>
        </p:txBody>
      </p:sp>
      <p:sp>
        <p:nvSpPr>
          <p:cNvPr id="149509" name="AutoShape 5"/>
          <p:cNvSpPr>
            <a:spLocks noChangeArrowheads="1"/>
          </p:cNvSpPr>
          <p:nvPr/>
        </p:nvSpPr>
        <p:spPr bwMode="auto">
          <a:xfrm>
            <a:off x="3048000" y="1295400"/>
            <a:ext cx="5867400" cy="3962400"/>
          </a:xfrm>
          <a:prstGeom prst="wedgeRoundRectCallout">
            <a:avLst>
              <a:gd name="adj1" fmla="val -69245"/>
              <a:gd name="adj2" fmla="val 139"/>
              <a:gd name="adj3" fmla="val 16667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I pictured electrons orbiting the nucleus much like planets orbiting the sun.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3200400" y="3581400"/>
            <a:ext cx="5486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But I was wrong! They’re more like bees around a hive.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9" grpId="0" animBg="1" autoUpdateAnimBg="0"/>
      <p:bldP spid="14951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Quantum Mechanical</a:t>
            </a:r>
            <a:b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</a:b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Model of the Atom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762000" y="1447800"/>
            <a:ext cx="74072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Mathematical laws can identify the regions outside of the nucleus where electrons are most likely to be found.</a:t>
            </a:r>
          </a:p>
          <a:p>
            <a:pPr eaLnBrk="0" hangingPunct="0">
              <a:defRPr/>
            </a:pPr>
            <a:endParaRPr lang="en-US" sz="3200" dirty="0">
              <a:solidFill>
                <a:schemeClr val="accent4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eaLnBrk="0" hangingPunct="0">
              <a:defRPr/>
            </a:pP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These laws are beyond the scope of this class…</a:t>
            </a:r>
          </a:p>
          <a:p>
            <a:pPr eaLnBrk="0" hangingPunct="0">
              <a:defRPr/>
            </a:pPr>
            <a:endParaRPr lang="en-US" sz="3200" dirty="0">
              <a:solidFill>
                <a:schemeClr val="accent4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Heisenberg Uncertainty Principle</a:t>
            </a:r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4114800" y="3124200"/>
            <a:ext cx="480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You can find out where the electron is, but not where it is going.</a:t>
            </a: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5410200" y="4419600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OR…</a:t>
            </a: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4114800" y="4876800"/>
            <a:ext cx="480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You can find out where the electron is going, but not where it is!</a:t>
            </a:r>
          </a:p>
        </p:txBody>
      </p:sp>
      <p:pic>
        <p:nvPicPr>
          <p:cNvPr id="159750" name="Picture 6" descr="Heisenberg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990600"/>
            <a:ext cx="3060700" cy="414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9751" name="AutoShape 7"/>
          <p:cNvSpPr>
            <a:spLocks noChangeArrowheads="1"/>
          </p:cNvSpPr>
          <p:nvPr/>
        </p:nvSpPr>
        <p:spPr bwMode="auto">
          <a:xfrm>
            <a:off x="3429000" y="914400"/>
            <a:ext cx="5029200" cy="1676400"/>
          </a:xfrm>
          <a:prstGeom prst="wedgeRoundRectCallout">
            <a:avLst>
              <a:gd name="adj1" fmla="val -58301"/>
              <a:gd name="adj2" fmla="val 78491"/>
              <a:gd name="adj3" fmla="val 16667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“One cannot simultaneously determine both the position and momentum of an electron.”</a:t>
            </a:r>
          </a:p>
          <a:p>
            <a:pPr algn="ctr" eaLnBrk="0" hangingPunct="0"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898525" y="5151438"/>
            <a:ext cx="1825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Werner</a:t>
            </a:r>
          </a:p>
          <a:p>
            <a:pPr algn="ctr" eaLnBrk="0" hangingPunct="0"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Heisenberg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autoUpdateAnimBg="0"/>
      <p:bldP spid="159748" grpId="0" autoUpdateAnimBg="0"/>
      <p:bldP spid="159749" grpId="0" autoUpdateAnimBg="0"/>
      <p:bldP spid="15975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Electron Energy Level (Shell)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685800" y="914400"/>
            <a:ext cx="39624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Generally symbolized by n, it denotes the probable distance of the electron from the nucleus. “n” is also known as the </a:t>
            </a:r>
            <a:r>
              <a:rPr lang="en-US" sz="28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Principle Quantum number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685800" y="4495800"/>
            <a:ext cx="39020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Number of electrons that can fit in a shell: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1752600" y="5257800"/>
            <a:ext cx="88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>
                <a:solidFill>
                  <a:srgbClr val="C00000"/>
                </a:solidFill>
                <a:latin typeface="Comic Sans MS" pitchFamily="66" charset="0"/>
              </a:rPr>
              <a:t>2n</a:t>
            </a:r>
            <a:r>
              <a:rPr lang="en-US" sz="3600" baseline="30000">
                <a:solidFill>
                  <a:srgbClr val="C00000"/>
                </a:solidFill>
                <a:latin typeface="Comic Sans MS" pitchFamily="66" charset="0"/>
              </a:rPr>
              <a:t>2</a:t>
            </a:r>
          </a:p>
        </p:txBody>
      </p:sp>
      <p:pic>
        <p:nvPicPr>
          <p:cNvPr id="23558" name="Picture 8" descr="shell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838200"/>
            <a:ext cx="3995738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utoUpdateAnimBg="0"/>
      <p:bldP spid="80901" grpId="0" autoUpdateAnimBg="0"/>
      <p:bldP spid="8090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15950" y="2895600"/>
            <a:ext cx="80708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u="sng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Orbital shapes</a:t>
            </a:r>
            <a:r>
              <a:rPr lang="en-US" sz="28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 are defined as the surface that contains </a:t>
            </a:r>
            <a:r>
              <a:rPr lang="en-US" sz="2800" u="sng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90%</a:t>
            </a:r>
            <a:r>
              <a:rPr lang="en-US" sz="28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 of the total electron probability.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1295400"/>
            <a:ext cx="7848600" cy="1752600"/>
          </a:xfrm>
        </p:spPr>
        <p:txBody>
          <a:bodyPr/>
          <a:lstStyle/>
          <a:p>
            <a:pPr algn="l">
              <a:defRPr/>
            </a:pPr>
            <a:r>
              <a:rPr lang="en-US" sz="2800" dirty="0">
                <a:solidFill>
                  <a:schemeClr val="accent4">
                    <a:lumMod val="95000"/>
                    <a:lumOff val="5000"/>
                  </a:schemeClr>
                </a:solidFill>
                <a:effectLst/>
              </a:rPr>
              <a:t>An orbital is a region within an energy level where there is a probability of finding an electron. </a:t>
            </a:r>
            <a:r>
              <a:rPr lang="en-US" sz="2400" b="0" u="sng" dirty="0">
                <a:effectLst/>
              </a:rPr>
              <a:t/>
            </a:r>
            <a:br>
              <a:rPr lang="en-US" sz="2400" b="0" u="sng" dirty="0">
                <a:effectLst/>
              </a:rPr>
            </a:br>
            <a:endParaRPr lang="en-US" sz="2400" b="0" u="sng" dirty="0"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685800" y="381000"/>
            <a:ext cx="46783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4000" u="sng" dirty="0"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Electron </a:t>
            </a:r>
            <a:r>
              <a:rPr lang="en-US" sz="4000" u="sng" dirty="0" err="1"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Orbitals</a:t>
            </a:r>
            <a:endParaRPr lang="en-US" sz="4000" u="sng" dirty="0">
              <a:solidFill>
                <a:schemeClr val="accent4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38862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The </a:t>
            </a:r>
            <a:r>
              <a:rPr lang="en-US" sz="3200" i="1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s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 orbital has a spherical shape centered around</a:t>
            </a:r>
          </a:p>
          <a:p>
            <a:pPr eaLnBrk="0" hangingPunct="0">
              <a:defRPr/>
            </a:pP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the origin of the three axes in space.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5334000" cy="533400"/>
          </a:xfrm>
        </p:spPr>
        <p:txBody>
          <a:bodyPr/>
          <a:lstStyle/>
          <a:p>
            <a:pPr>
              <a:defRPr/>
            </a:pPr>
            <a:r>
              <a:rPr lang="en-US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Orbital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shape</a:t>
            </a:r>
          </a:p>
        </p:txBody>
      </p:sp>
      <p:pic>
        <p:nvPicPr>
          <p:cNvPr id="27652" name="Picture 7" descr="1s_orbita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219200"/>
            <a:ext cx="420211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09600" y="3276600"/>
            <a:ext cx="7696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There are three dumbbell-shaped </a:t>
            </a:r>
            <a:r>
              <a:rPr lang="en-US" sz="2800" i="1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p</a:t>
            </a:r>
            <a:r>
              <a:rPr lang="en-US" sz="28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28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orbitals</a:t>
            </a:r>
            <a:r>
              <a:rPr lang="en-US" sz="28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 in each energy level above n = 1, each assigned to its own axis (x, y and z) in space.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orbital shape</a:t>
            </a:r>
          </a:p>
        </p:txBody>
      </p:sp>
      <p:pic>
        <p:nvPicPr>
          <p:cNvPr id="29700" name="Picture 8" descr="p_orbital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14400"/>
            <a:ext cx="62484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724400" y="457200"/>
            <a:ext cx="4419600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Things get a bit more complicated with the five </a:t>
            </a:r>
            <a:r>
              <a:rPr lang="en-US" sz="2800" i="1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d </a:t>
            </a:r>
            <a:r>
              <a:rPr lang="en-US" sz="28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orbitals</a:t>
            </a:r>
            <a:r>
              <a:rPr lang="en-US" sz="28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 that are found in the </a:t>
            </a:r>
            <a:r>
              <a:rPr lang="en-US" sz="2800" i="1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d</a:t>
            </a:r>
            <a:r>
              <a:rPr lang="en-US" sz="28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 sublevels beginning with n = 3. To remember the shapes, think of “</a:t>
            </a:r>
            <a:r>
              <a:rPr lang="en-US" sz="2800" u="sng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d</a:t>
            </a:r>
            <a:r>
              <a:rPr lang="en-US" sz="28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ouble </a:t>
            </a:r>
            <a:r>
              <a:rPr lang="en-US" sz="2800" u="sng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d</a:t>
            </a:r>
            <a:r>
              <a:rPr lang="en-US" sz="28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umbells</a:t>
            </a:r>
            <a:r>
              <a:rPr lang="en-US" sz="28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”</a:t>
            </a:r>
          </a:p>
          <a:p>
            <a:pPr eaLnBrk="0" hangingPunct="0"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800600" y="4114800"/>
            <a:ext cx="3733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…and a “</a:t>
            </a:r>
            <a:r>
              <a:rPr lang="en-US" sz="2800" u="sng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d</a:t>
            </a:r>
            <a:r>
              <a:rPr lang="en-US" sz="28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umbell</a:t>
            </a:r>
            <a:r>
              <a:rPr lang="en-US" sz="28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</a:p>
          <a:p>
            <a:pPr eaLnBrk="0" hangingPunct="0">
              <a:defRPr/>
            </a:pPr>
            <a:r>
              <a:rPr lang="en-US" sz="28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with a </a:t>
            </a:r>
            <a:r>
              <a:rPr lang="en-US" sz="2800" u="sng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d</a:t>
            </a:r>
            <a:r>
              <a:rPr lang="en-US" sz="2800" dirty="0">
                <a:solidFill>
                  <a:schemeClr val="accent4">
                    <a:lumMod val="95000"/>
                    <a:lumOff val="5000"/>
                  </a:schemeClr>
                </a:solidFill>
                <a:latin typeface="Comic Sans MS" pitchFamily="66" charset="0"/>
              </a:rPr>
              <a:t>onut”!</a:t>
            </a:r>
          </a:p>
          <a:p>
            <a:pPr eaLnBrk="0" hangingPunct="0"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4191000" cy="1143000"/>
          </a:xfrm>
        </p:spPr>
        <p:txBody>
          <a:bodyPr/>
          <a:lstStyle/>
          <a:p>
            <a:pPr>
              <a:defRPr/>
            </a:pPr>
            <a:r>
              <a:rPr lang="en-US" sz="4000" i="1" dirty="0"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000" dirty="0"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orbital shapes</a:t>
            </a:r>
          </a:p>
        </p:txBody>
      </p:sp>
      <p:pic>
        <p:nvPicPr>
          <p:cNvPr id="31749" name="Picture 8" descr="d_orbital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394335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1657</TotalTime>
  <Words>588</Words>
  <Application>Microsoft Office PowerPoint</Application>
  <PresentationFormat>On-screen Show (4:3)</PresentationFormat>
  <Paragraphs>167</Paragraphs>
  <Slides>17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Blank Presentation</vt:lpstr>
      <vt:lpstr>Equation</vt:lpstr>
      <vt:lpstr>Electron Orbitals</vt:lpstr>
      <vt:lpstr>The Bohr Model of the Atom</vt:lpstr>
      <vt:lpstr>Quantum Mechanical Model of the Atom</vt:lpstr>
      <vt:lpstr>Heisenberg Uncertainty Principle</vt:lpstr>
      <vt:lpstr>Electron Energy Level (Shell)</vt:lpstr>
      <vt:lpstr>An orbital is a region within an energy level where there is a probability of finding an electron.  </vt:lpstr>
      <vt:lpstr>s Orbital shape</vt:lpstr>
      <vt:lpstr>p orbital shape</vt:lpstr>
      <vt:lpstr>d orbital shapes</vt:lpstr>
      <vt:lpstr>Shape of f orbitals</vt:lpstr>
      <vt:lpstr>Energy Levels, Orbitals, Electrons</vt:lpstr>
      <vt:lpstr>Orbital filling table</vt:lpstr>
      <vt:lpstr>An Alternate view</vt:lpstr>
      <vt:lpstr>Electron Spin</vt:lpstr>
      <vt:lpstr>Pauli Exclusion Principle</vt:lpstr>
      <vt:lpstr>Electron configuration of the elements of the first three series</vt:lpstr>
      <vt:lpstr>PowerPoint Presentation</vt:lpstr>
    </vt:vector>
  </TitlesOfParts>
  <Company>Mt. Whitney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Electrons</dc:title>
  <dc:creator>Andy Allan</dc:creator>
  <cp:lastModifiedBy>Family</cp:lastModifiedBy>
  <cp:revision>274</cp:revision>
  <dcterms:created xsi:type="dcterms:W3CDTF">1999-11-29T02:06:50Z</dcterms:created>
  <dcterms:modified xsi:type="dcterms:W3CDTF">2012-10-21T19:04:40Z</dcterms:modified>
</cp:coreProperties>
</file>